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7" r:id="rId5"/>
    <p:sldId id="269" r:id="rId6"/>
    <p:sldId id="270" r:id="rId7"/>
    <p:sldId id="277" r:id="rId8"/>
    <p:sldId id="271" r:id="rId9"/>
    <p:sldId id="278" r:id="rId10"/>
    <p:sldId id="272" r:id="rId11"/>
    <p:sldId id="280" r:id="rId12"/>
    <p:sldId id="279" r:id="rId13"/>
    <p:sldId id="276" r:id="rId14"/>
    <p:sldId id="261" r:id="rId15"/>
    <p:sldId id="274" r:id="rId16"/>
    <p:sldId id="275" r:id="rId17"/>
    <p:sldId id="273" r:id="rId18"/>
  </p:sldIdLst>
  <p:sldSz cx="12188825" cy="6858000"/>
  <p:notesSz cx="6858000" cy="9144000"/>
  <p:defaultTextStyle>
    <a:defPPr rtl="0">
      <a:defRPr lang="th-th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9806" autoAdjust="0"/>
  </p:normalViewPr>
  <p:slideViewPr>
    <p:cSldViewPr>
      <p:cViewPr varScale="1">
        <p:scale>
          <a:sx n="72" d="100"/>
          <a:sy n="72" d="100"/>
        </p:scale>
        <p:origin x="660" y="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280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54E09C7-CB08-4976-820A-74576DB0CE5D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22/03/61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9429053-DC2A-4342-ADD4-2FD729D91E2C}" type="slidenum">
              <a:rPr lang="th-TH"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35DF1DDF-362D-4D18-98FF-1FECAE6E4FE2}" type="datetime1">
              <a:rPr lang="th-TH" smtClean="0"/>
              <a:pPr/>
              <a:t>22/03/61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dirty="0"/>
              <a:t>ระดับที่สอง</a:t>
            </a:r>
          </a:p>
          <a:p>
            <a:pPr lvl="2" rtl="0"/>
            <a:r>
              <a:rPr lang="th-TH" dirty="0"/>
              <a:t>ระดับที่สาม</a:t>
            </a:r>
          </a:p>
          <a:p>
            <a:pPr lvl="3" rtl="0"/>
            <a:r>
              <a:rPr lang="th-TH" dirty="0"/>
              <a:t>ระดับที่สี่</a:t>
            </a:r>
          </a:p>
          <a:p>
            <a:pPr lvl="4" rtl="0"/>
            <a:r>
              <a:rPr lang="th-TH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3EBA5BD7-F043-4D1B-AA17-CD412FC534DE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th-TH" smtClean="0"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23861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th-TH" smtClean="0"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84664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th-TH" smtClean="0"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96680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th-TH" smtClean="0"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87207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th-TH" smtClean="0"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64086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th-TH" smtClean="0"/>
              <a:t>11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63359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EBA5BD7-F043-4D1B-AA17-CD412FC534DE}" type="slidenum">
              <a:rPr lang="th-TH" smtClean="0"/>
              <a:t>14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64463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เส้นทแยงมุม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ตัวเชื่อมต่อตรง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ตัวเชื่อมต่อตรง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ตัวเชื่อมต่อตรง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เส้นด้านล่าง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รูปแบบอิสระ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" name="รูปแบบอิสระ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" name="รูปแบบอิสระ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rtlCol="0">
            <a:normAutofit/>
          </a:bodyPr>
          <a:lstStyle>
            <a:lvl1pPr algn="l" rtl="0">
              <a:defRPr sz="54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h-TH"/>
              <a:t>คลิกเพื่อแก้ไขสไตล์ชื่อเรื่องรองต้นแบบ</a:t>
            </a:r>
            <a:endParaRPr lang="th-TH" dirty="0"/>
          </a:p>
        </p:txBody>
      </p:sp>
      <p:sp>
        <p:nvSpPr>
          <p:cNvPr id="22" name="ตัวแทนวันที่ 2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730796BA-1D81-4409-85E8-C6837D6AB849}" type="datetime1">
              <a:rPr lang="th-TH" smtClean="0"/>
              <a:pPr/>
              <a:t>22/03/61</a:t>
            </a:fld>
            <a:endParaRPr lang="th-TH" dirty="0"/>
          </a:p>
        </p:txBody>
      </p:sp>
      <p:sp>
        <p:nvSpPr>
          <p:cNvPr id="23" name="ตัวแทนท้ายกระดาษ 2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24" name="ตัวแทนหมายเลขสไลด์ 2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C014DD1E-5D91-48A3-AD6D-45FBA980D106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th-TH"/>
              <a:t>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0796BA-1D81-4409-85E8-C6837D6AB849}" type="datetime1">
              <a:rPr lang="th-TH" smtClean="0"/>
              <a:pPr/>
              <a:t>22/03/61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th-TH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th-TH"/>
              <a:t>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0796BA-1D81-4409-85E8-C6837D6AB849}" type="datetime1">
              <a:rPr lang="th-TH" smtClean="0"/>
              <a:pPr/>
              <a:t>22/03/61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th-TH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th-TH"/>
              <a:t>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0796BA-1D81-4409-85E8-C6837D6AB849}" type="datetime1">
              <a:rPr lang="th-TH" smtClean="0"/>
              <a:pPr/>
              <a:t>22/03/61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th-TH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เส้นทแยงมุม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ตัวเชื่อมต่อตรง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ตัวเชื่อมต่อตรง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ตัวเชื่อมต่อตรง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0796BA-1D81-4409-85E8-C6837D6AB849}" type="datetime1">
              <a:rPr lang="th-TH" smtClean="0"/>
              <a:pPr/>
              <a:t>22/03/61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th-TH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th-TH"/>
              <a:t>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th-TH"/>
              <a:t>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0796BA-1D81-4409-85E8-C6837D6AB849}" type="datetime1">
              <a:rPr lang="th-TH" smtClean="0"/>
              <a:pPr/>
              <a:t>22/03/61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th-TH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th-TH"/>
              <a:t>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 baseline="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th-TH"/>
              <a:t>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0796BA-1D81-4409-85E8-C6837D6AB849}" type="datetime1">
              <a:rPr lang="th-TH" smtClean="0"/>
              <a:pPr/>
              <a:t>22/03/61</a:t>
            </a:fld>
            <a:endParaRPr lang="th-TH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th-TH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0796BA-1D81-4409-85E8-C6837D6AB849}" type="datetime1">
              <a:rPr lang="th-TH" smtClean="0"/>
              <a:pPr/>
              <a:t>22/03/61</a:t>
            </a:fld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th-TH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0796BA-1D81-4409-85E8-C6837D6AB849}" type="datetime1">
              <a:rPr lang="th-TH" smtClean="0"/>
              <a:pPr/>
              <a:t>22/03/61</a:t>
            </a:fld>
            <a:endParaRPr lang="th-TH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th-TH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th-TH"/>
              <a:t>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0796BA-1D81-4409-85E8-C6837D6AB849}" type="datetime1">
              <a:rPr lang="th-TH" smtClean="0"/>
              <a:pPr/>
              <a:t>22/03/61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th-TH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" name="ตัวแทนรูปภาพ 2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0796BA-1D81-4409-85E8-C6837D6AB849}" type="datetime1">
              <a:rPr lang="th-TH" smtClean="0"/>
              <a:pPr/>
              <a:t>22/03/61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th-TH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เส้นด้านซ้าย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รูปแบบอิสระ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" name="รูปแบบอิสระ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" name="รูปแบบอิสระ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h-TH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th-TH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th-TH" dirty="0"/>
              <a:t>แก้ไขสไตล์ข้อความชื่อเรื่องหลัก</a:t>
            </a:r>
          </a:p>
          <a:p>
            <a:pPr lvl="1" rtl="0"/>
            <a:r>
              <a:rPr lang="th-TH" dirty="0"/>
              <a:t>ระดับที่สอง</a:t>
            </a:r>
          </a:p>
          <a:p>
            <a:pPr lvl="2" rtl="0"/>
            <a:r>
              <a:rPr lang="th-TH" dirty="0"/>
              <a:t>ระดับที่สาม</a:t>
            </a:r>
          </a:p>
          <a:p>
            <a:pPr lvl="3" rtl="0"/>
            <a:r>
              <a:rPr lang="th-TH" dirty="0"/>
              <a:t>ระดับที่สี่</a:t>
            </a:r>
          </a:p>
          <a:p>
            <a:pPr lvl="4" rtl="0"/>
            <a:r>
              <a:rPr lang="th-TH" dirty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730796BA-1D81-4409-85E8-C6837D6AB849}" type="datetime1">
              <a:rPr lang="th-TH" smtClean="0"/>
              <a:pPr/>
              <a:t>22/03/61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120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C014DD1E-5D91-48A3-AD6D-45FBA980D106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42B48580-2721-4440-9542-9E6E7D4ACA09}"/>
              </a:ext>
            </a:extLst>
          </p:cNvPr>
          <p:cNvSpPr txBox="1"/>
          <p:nvPr/>
        </p:nvSpPr>
        <p:spPr>
          <a:xfrm>
            <a:off x="1557908" y="1124744"/>
            <a:ext cx="6912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Arial Rounded MT Bold" panose="020F0704030504030204" pitchFamily="34" charset="0"/>
                <a:ea typeface="Adobe Gothic Std B" panose="020B0800000000000000" pitchFamily="34" charset="-128"/>
              </a:rPr>
              <a:t>FACE RECOGNITION </a:t>
            </a:r>
            <a:endParaRPr lang="th-TH" sz="6600" dirty="0">
              <a:latin typeface="Arial Rounded MT Bold" panose="020F0704030504030204" pitchFamily="34" charset="0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8B912F89-4950-4142-8087-CC1979C5215D}"/>
              </a:ext>
            </a:extLst>
          </p:cNvPr>
          <p:cNvSpPr/>
          <p:nvPr/>
        </p:nvSpPr>
        <p:spPr>
          <a:xfrm>
            <a:off x="4438228" y="908720"/>
            <a:ext cx="36808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สรุปการ </a:t>
            </a:r>
            <a:r>
              <a:rPr lang="en-US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Prediction</a:t>
            </a:r>
            <a:endParaRPr lang="th-TH" sz="4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8657BCF0-0EBB-41EE-AE62-861D07809414}"/>
              </a:ext>
            </a:extLst>
          </p:cNvPr>
          <p:cNvSpPr/>
          <p:nvPr/>
        </p:nvSpPr>
        <p:spPr>
          <a:xfrm>
            <a:off x="2133972" y="2924944"/>
            <a:ext cx="89033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จากการทดลอง </a:t>
            </a:r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prediction 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รูปภาพ จำนวน </a:t>
            </a:r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10 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รูปภาพ </a:t>
            </a:r>
          </a:p>
          <a:p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ปรากฏว่าสามารถ </a:t>
            </a:r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prediction 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ได้ถูกต้อง</a:t>
            </a:r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9 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 </a:t>
            </a:r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10 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รูปภาพที่นำมาทดลอง</a:t>
            </a:r>
          </a:p>
        </p:txBody>
      </p:sp>
    </p:spTree>
    <p:extLst>
      <p:ext uri="{BB962C8B-B14F-4D97-AF65-F5344CB8AC3E}">
        <p14:creationId xmlns:p14="http://schemas.microsoft.com/office/powerpoint/2010/main" val="286118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E5ED622-C8DE-49C3-8C10-A2C7B4027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12" y="1052736"/>
            <a:ext cx="3781674" cy="3523194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77398F1F-7177-48C4-9A09-2E06F9C4B2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40" y="4797152"/>
            <a:ext cx="9144000" cy="1762125"/>
          </a:xfrm>
          <a:prstGeom prst="rect">
            <a:avLst/>
          </a:prstGeom>
        </p:spPr>
      </p:pic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6261C2C9-5938-467E-8869-31029E884CB3}"/>
              </a:ext>
            </a:extLst>
          </p:cNvPr>
          <p:cNvSpPr/>
          <p:nvPr/>
        </p:nvSpPr>
        <p:spPr>
          <a:xfrm>
            <a:off x="3306697" y="280816"/>
            <a:ext cx="5756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ตัวอย่างผลลัพธ์การ 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Prediction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รูปภาพได้ถูกต้อง</a:t>
            </a:r>
          </a:p>
        </p:txBody>
      </p:sp>
    </p:spTree>
    <p:extLst>
      <p:ext uri="{BB962C8B-B14F-4D97-AF65-F5344CB8AC3E}">
        <p14:creationId xmlns:p14="http://schemas.microsoft.com/office/powerpoint/2010/main" val="267203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D13A610E-C4E1-4679-B845-C55240FE7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28" y="1237569"/>
            <a:ext cx="3288826" cy="3085232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86044726-CB09-45BC-B493-BC2619AC9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641" y="4638144"/>
            <a:ext cx="9144000" cy="1724025"/>
          </a:xfrm>
          <a:prstGeom prst="rect">
            <a:avLst/>
          </a:prstGeom>
        </p:spPr>
      </p:pic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9814A8FD-61B4-43C3-8028-833BB7F39B22}"/>
              </a:ext>
            </a:extLst>
          </p:cNvPr>
          <p:cNvSpPr/>
          <p:nvPr/>
        </p:nvSpPr>
        <p:spPr>
          <a:xfrm>
            <a:off x="3286100" y="495122"/>
            <a:ext cx="5756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ตัวอย่างผลลัพธ์การ 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Prediction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รูปภาพได้ถูกต้อง</a:t>
            </a:r>
          </a:p>
        </p:txBody>
      </p:sp>
    </p:spTree>
    <p:extLst>
      <p:ext uri="{BB962C8B-B14F-4D97-AF65-F5344CB8AC3E}">
        <p14:creationId xmlns:p14="http://schemas.microsoft.com/office/powerpoint/2010/main" val="65171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45850376-B332-4A27-87B2-36C6864BB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820" y="1124744"/>
            <a:ext cx="3394176" cy="3117100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6CD9551-62F0-46B9-BBC5-DBAB32B70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08" y="4653136"/>
            <a:ext cx="9144000" cy="1771650"/>
          </a:xfrm>
          <a:prstGeom prst="rect">
            <a:avLst/>
          </a:prstGeom>
        </p:spPr>
      </p:pic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1280AFED-4848-4D6D-BBF6-FA112E32F185}"/>
              </a:ext>
            </a:extLst>
          </p:cNvPr>
          <p:cNvSpPr/>
          <p:nvPr/>
        </p:nvSpPr>
        <p:spPr>
          <a:xfrm>
            <a:off x="3249151" y="421064"/>
            <a:ext cx="57615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ตัวอย่างผลลัพธ์การ 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Prediction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รูปภาพไม่ถูกต้อง</a:t>
            </a:r>
          </a:p>
        </p:txBody>
      </p:sp>
    </p:spTree>
    <p:extLst>
      <p:ext uri="{BB962C8B-B14F-4D97-AF65-F5344CB8AC3E}">
        <p14:creationId xmlns:p14="http://schemas.microsoft.com/office/powerpoint/2010/main" val="99606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677E9E65-E06D-41A2-8A3A-49F855AC0A26}"/>
              </a:ext>
            </a:extLst>
          </p:cNvPr>
          <p:cNvSpPr txBox="1"/>
          <p:nvPr/>
        </p:nvSpPr>
        <p:spPr>
          <a:xfrm>
            <a:off x="2205980" y="980728"/>
            <a:ext cx="76328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สมาชิกกลุ่ม</a:t>
            </a:r>
          </a:p>
          <a:p>
            <a:endParaRPr lang="th-TH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514350" indent="-514350">
              <a:buAutoNum type="arabicPeriod"/>
            </a:pP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น.ส.กิตติ์มณี ศรีธัญรัตน์    รหัสนิสิต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58011211024</a:t>
            </a:r>
          </a:p>
          <a:p>
            <a:pPr marL="514350" indent="-514350">
              <a:buFontTx/>
              <a:buAutoNum type="arabicPeriod"/>
            </a:pP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น.ส.ชุลีพร อพรรัมย์         รหัสนิสิต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58011211047</a:t>
            </a:r>
          </a:p>
          <a:p>
            <a:pPr marL="514350" indent="-514350">
              <a:buFontTx/>
              <a:buAutoNum type="arabicPeriod"/>
            </a:pP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น.ส.วิชุดา เจียรนัย          รหัสนิสิต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58011211120</a:t>
            </a:r>
          </a:p>
          <a:p>
            <a:pPr marL="514350" indent="-514350">
              <a:buFontTx/>
              <a:buAutoNum type="arabicPeriod"/>
            </a:pP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น.ส.อภิญญา ธาตุไพบูลย์   รหัสนิสิต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58011211151</a:t>
            </a:r>
          </a:p>
        </p:txBody>
      </p:sp>
    </p:spTree>
    <p:extLst>
      <p:ext uri="{BB962C8B-B14F-4D97-AF65-F5344CB8AC3E}">
        <p14:creationId xmlns:p14="http://schemas.microsoft.com/office/powerpoint/2010/main" val="234968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96F8F503-C935-45A8-9849-7BA261AA6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1298"/>
              </p:ext>
            </p:extLst>
          </p:nvPr>
        </p:nvGraphicFramePr>
        <p:xfrm>
          <a:off x="1269875" y="1478773"/>
          <a:ext cx="9577060" cy="22781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4615">
                  <a:extLst>
                    <a:ext uri="{9D8B030D-6E8A-4147-A177-3AD203B41FA5}">
                      <a16:colId xmlns:a16="http://schemas.microsoft.com/office/drawing/2014/main" val="2669225081"/>
                    </a:ext>
                  </a:extLst>
                </a:gridCol>
                <a:gridCol w="1356308">
                  <a:extLst>
                    <a:ext uri="{9D8B030D-6E8A-4147-A177-3AD203B41FA5}">
                      <a16:colId xmlns:a16="http://schemas.microsoft.com/office/drawing/2014/main" val="1378060951"/>
                    </a:ext>
                  </a:extLst>
                </a:gridCol>
                <a:gridCol w="1326545">
                  <a:extLst>
                    <a:ext uri="{9D8B030D-6E8A-4147-A177-3AD203B41FA5}">
                      <a16:colId xmlns:a16="http://schemas.microsoft.com/office/drawing/2014/main" val="752983359"/>
                    </a:ext>
                  </a:extLst>
                </a:gridCol>
                <a:gridCol w="1386069">
                  <a:extLst>
                    <a:ext uri="{9D8B030D-6E8A-4147-A177-3AD203B41FA5}">
                      <a16:colId xmlns:a16="http://schemas.microsoft.com/office/drawing/2014/main" val="3569852092"/>
                    </a:ext>
                  </a:extLst>
                </a:gridCol>
                <a:gridCol w="1506181">
                  <a:extLst>
                    <a:ext uri="{9D8B030D-6E8A-4147-A177-3AD203B41FA5}">
                      <a16:colId xmlns:a16="http://schemas.microsoft.com/office/drawing/2014/main" val="1926993437"/>
                    </a:ext>
                  </a:extLst>
                </a:gridCol>
                <a:gridCol w="1897342">
                  <a:extLst>
                    <a:ext uri="{9D8B030D-6E8A-4147-A177-3AD203B41FA5}">
                      <a16:colId xmlns:a16="http://schemas.microsoft.com/office/drawing/2014/main" val="2946947999"/>
                    </a:ext>
                  </a:extLst>
                </a:gridCol>
              </a:tblGrid>
              <a:tr h="81504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Model </a:t>
                      </a:r>
                      <a:endParaRPr lang="en-US" sz="2400" dirty="0">
                        <a:effectLst/>
                        <a:latin typeface="Adobe Gothic Std B" panose="020B0800000000000000" pitchFamily="34" charset="-128"/>
                        <a:ea typeface="Adobe Gothic Std B" panose="020B0800000000000000" pitchFamily="34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Part1</a:t>
                      </a:r>
                      <a:endParaRPr lang="en-US" sz="2400">
                        <a:effectLst/>
                        <a:latin typeface="Adobe Gothic Std B" panose="020B0800000000000000" pitchFamily="34" charset="-128"/>
                        <a:ea typeface="Adobe Gothic Std B" panose="020B0800000000000000" pitchFamily="34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Part2</a:t>
                      </a:r>
                      <a:endParaRPr lang="en-US" sz="2400">
                        <a:effectLst/>
                        <a:latin typeface="Adobe Gothic Std B" panose="020B0800000000000000" pitchFamily="34" charset="-128"/>
                        <a:ea typeface="Adobe Gothic Std B" panose="020B0800000000000000" pitchFamily="34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Part3</a:t>
                      </a:r>
                      <a:endParaRPr lang="en-US" sz="2400" dirty="0">
                        <a:effectLst/>
                        <a:latin typeface="Adobe Gothic Std B" panose="020B0800000000000000" pitchFamily="34" charset="-128"/>
                        <a:ea typeface="Adobe Gothic Std B" panose="020B0800000000000000" pitchFamily="34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Part4</a:t>
                      </a:r>
                      <a:endParaRPr lang="en-US" sz="2400" dirty="0">
                        <a:effectLst/>
                        <a:latin typeface="Adobe Gothic Std B" panose="020B0800000000000000" pitchFamily="34" charset="-128"/>
                        <a:ea typeface="Adobe Gothic Std B" panose="020B0800000000000000" pitchFamily="34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  <a:cs typeface="Cordia New" panose="020B0304020202020204" pitchFamily="34" charset="-34"/>
                        </a:rPr>
                        <a:t>Result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0842124"/>
                  </a:ext>
                </a:extLst>
              </a:tr>
              <a:tr h="5018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CNN</a:t>
                      </a:r>
                      <a:endParaRPr lang="en-US" sz="2000" dirty="0">
                        <a:effectLst/>
                        <a:latin typeface="Adobe Gothic Std B" panose="020B0800000000000000" pitchFamily="34" charset="-128"/>
                        <a:ea typeface="Adobe Gothic Std B" panose="020B0800000000000000" pitchFamily="34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691</a:t>
                      </a:r>
                      <a:endParaRPr lang="en-US" sz="2000" dirty="0">
                        <a:effectLst/>
                        <a:latin typeface="Adobe Gothic Std B" panose="020B0800000000000000" pitchFamily="34" charset="-128"/>
                        <a:ea typeface="Adobe Gothic Std B" panose="020B0800000000000000" pitchFamily="34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694</a:t>
                      </a:r>
                      <a:endParaRPr lang="en-US" sz="2000" dirty="0">
                        <a:effectLst/>
                        <a:latin typeface="Adobe Gothic Std B" panose="020B0800000000000000" pitchFamily="34" charset="-128"/>
                        <a:ea typeface="Adobe Gothic Std B" panose="020B0800000000000000" pitchFamily="34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688</a:t>
                      </a:r>
                      <a:endParaRPr lang="en-US" sz="2000" dirty="0">
                        <a:effectLst/>
                        <a:latin typeface="Adobe Gothic Std B" panose="020B0800000000000000" pitchFamily="34" charset="-128"/>
                        <a:ea typeface="Adobe Gothic Std B" panose="020B0800000000000000" pitchFamily="34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700</a:t>
                      </a:r>
                      <a:endParaRPr lang="en-US" sz="2000">
                        <a:effectLst/>
                        <a:latin typeface="Adobe Gothic Std B" panose="020B0800000000000000" pitchFamily="34" charset="-128"/>
                        <a:ea typeface="Adobe Gothic Std B" panose="020B0800000000000000" pitchFamily="34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2,773</a:t>
                      </a:r>
                      <a:endParaRPr lang="en-US" sz="2000" dirty="0">
                        <a:effectLst/>
                        <a:latin typeface="Adobe Gothic Std B" panose="020B0800000000000000" pitchFamily="34" charset="-128"/>
                        <a:ea typeface="Adobe Gothic Std B" panose="020B0800000000000000" pitchFamily="34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897772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HOG</a:t>
                      </a:r>
                      <a:endParaRPr lang="en-US" sz="2000">
                        <a:effectLst/>
                        <a:latin typeface="Adobe Gothic Std B" panose="020B0800000000000000" pitchFamily="34" charset="-128"/>
                        <a:ea typeface="Adobe Gothic Std B" panose="020B0800000000000000" pitchFamily="34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651</a:t>
                      </a:r>
                      <a:endParaRPr lang="en-US" sz="2000">
                        <a:effectLst/>
                        <a:latin typeface="Adobe Gothic Std B" panose="020B0800000000000000" pitchFamily="34" charset="-128"/>
                        <a:ea typeface="Adobe Gothic Std B" panose="020B0800000000000000" pitchFamily="34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574</a:t>
                      </a:r>
                      <a:endParaRPr lang="en-US" sz="2000" dirty="0">
                        <a:effectLst/>
                        <a:latin typeface="Adobe Gothic Std B" panose="020B0800000000000000" pitchFamily="34" charset="-128"/>
                        <a:ea typeface="Adobe Gothic Std B" panose="020B0800000000000000" pitchFamily="34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638</a:t>
                      </a:r>
                      <a:endParaRPr lang="en-US" sz="2000" dirty="0">
                        <a:effectLst/>
                        <a:latin typeface="Adobe Gothic Std B" panose="020B0800000000000000" pitchFamily="34" charset="-128"/>
                        <a:ea typeface="Adobe Gothic Std B" panose="020B0800000000000000" pitchFamily="34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653</a:t>
                      </a:r>
                      <a:endParaRPr lang="en-US" sz="2000" dirty="0">
                        <a:effectLst/>
                        <a:latin typeface="Adobe Gothic Std B" panose="020B0800000000000000" pitchFamily="34" charset="-128"/>
                        <a:ea typeface="Adobe Gothic Std B" panose="020B0800000000000000" pitchFamily="34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2,516</a:t>
                      </a:r>
                      <a:endParaRPr lang="en-US" sz="2000" dirty="0">
                        <a:effectLst/>
                        <a:latin typeface="Adobe Gothic Std B" panose="020B0800000000000000" pitchFamily="34" charset="-128"/>
                        <a:ea typeface="Adobe Gothic Std B" panose="020B0800000000000000" pitchFamily="34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86553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Haar</a:t>
                      </a:r>
                      <a:r>
                        <a:rPr lang="en-US" sz="2000" dirty="0">
                          <a:effectLst/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 Cascade</a:t>
                      </a:r>
                      <a:endParaRPr lang="en-US" sz="2000" dirty="0">
                        <a:effectLst/>
                        <a:latin typeface="Adobe Gothic Std B" panose="020B0800000000000000" pitchFamily="34" charset="-128"/>
                        <a:ea typeface="Adobe Gothic Std B" panose="020B0800000000000000" pitchFamily="34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656</a:t>
                      </a:r>
                      <a:endParaRPr lang="en-US" sz="2000">
                        <a:effectLst/>
                        <a:latin typeface="Adobe Gothic Std B" panose="020B0800000000000000" pitchFamily="34" charset="-128"/>
                        <a:ea typeface="Adobe Gothic Std B" panose="020B0800000000000000" pitchFamily="34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666</a:t>
                      </a:r>
                      <a:endParaRPr lang="en-US" sz="2000">
                        <a:effectLst/>
                        <a:latin typeface="Adobe Gothic Std B" panose="020B0800000000000000" pitchFamily="34" charset="-128"/>
                        <a:ea typeface="Adobe Gothic Std B" panose="020B0800000000000000" pitchFamily="34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650</a:t>
                      </a:r>
                      <a:endParaRPr lang="en-US" sz="2000">
                        <a:effectLst/>
                        <a:latin typeface="Adobe Gothic Std B" panose="020B0800000000000000" pitchFamily="34" charset="-128"/>
                        <a:ea typeface="Adobe Gothic Std B" panose="020B0800000000000000" pitchFamily="34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645</a:t>
                      </a:r>
                      <a:endParaRPr lang="en-US" sz="2000">
                        <a:effectLst/>
                        <a:latin typeface="Adobe Gothic Std B" panose="020B0800000000000000" pitchFamily="34" charset="-128"/>
                        <a:ea typeface="Adobe Gothic Std B" panose="020B0800000000000000" pitchFamily="34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2,617</a:t>
                      </a:r>
                      <a:endParaRPr lang="en-US" sz="2000" dirty="0">
                        <a:effectLst/>
                        <a:latin typeface="Adobe Gothic Std B" panose="020B0800000000000000" pitchFamily="34" charset="-128"/>
                        <a:ea typeface="Adobe Gothic Std B" panose="020B0800000000000000" pitchFamily="34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514933"/>
                  </a:ext>
                </a:extLst>
              </a:tr>
            </a:tbl>
          </a:graphicData>
        </a:graphic>
      </p:graphicFrame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D44C0E34-8B88-4530-B839-1BBCC25817ED}"/>
              </a:ext>
            </a:extLst>
          </p:cNvPr>
          <p:cNvSpPr txBox="1"/>
          <p:nvPr/>
        </p:nvSpPr>
        <p:spPr>
          <a:xfrm>
            <a:off x="2602022" y="509601"/>
            <a:ext cx="6912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ผลลัพธ์การใช้โมเดลในการ</a:t>
            </a:r>
            <a:r>
              <a:rPr lang="th-TH" sz="48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คร</a:t>
            </a:r>
            <a:r>
              <a:rPr lang="th-TH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อปรูปภาพ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D61FDC9D-6B4E-462F-BE56-6696E5F5A18D}"/>
              </a:ext>
            </a:extLst>
          </p:cNvPr>
          <p:cNvSpPr txBox="1"/>
          <p:nvPr/>
        </p:nvSpPr>
        <p:spPr>
          <a:xfrm>
            <a:off x="1629916" y="3933056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จากตารางผลปรากฏว่า การใช้ 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Model CNN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ได้ผลลัพธ์ดีที่สุด         ซึ่งสามารถ 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crop 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ใบหน้าได้ทั้งหมด 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2,773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ภาพ  </a:t>
            </a:r>
          </a:p>
          <a:p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• 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สามารถแบ่งเป็นเพศหญิงได้ 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1,397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ภาพ</a:t>
            </a:r>
          </a:p>
          <a:p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• 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เพศชายได้ 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1,376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ภาพ 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9437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A8109B2E-C049-4094-B44E-74E79FE0317B}"/>
              </a:ext>
            </a:extLst>
          </p:cNvPr>
          <p:cNvSpPr txBox="1"/>
          <p:nvPr/>
        </p:nvSpPr>
        <p:spPr>
          <a:xfrm>
            <a:off x="2782044" y="548680"/>
            <a:ext cx="6912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ตัวอย่างรูปภาพที่ไม่สามารถ </a:t>
            </a:r>
            <a:r>
              <a:rPr lang="en-US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Crop </a:t>
            </a:r>
            <a:r>
              <a:rPr lang="th-TH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ได้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5FB970DE-9637-4D1E-B891-4B1E6400A349}"/>
              </a:ext>
            </a:extLst>
          </p:cNvPr>
          <p:cNvSpPr txBox="1"/>
          <p:nvPr/>
        </p:nvSpPr>
        <p:spPr>
          <a:xfrm>
            <a:off x="5086300" y="1844824"/>
            <a:ext cx="122413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Arial Rounded MT Bold" panose="020F0704030504030204" pitchFamily="34" charset="0"/>
                <a:ea typeface="Adobe Gothic Std B" panose="020B0800000000000000" pitchFamily="34" charset="-128"/>
              </a:rPr>
              <a:t>CNN</a:t>
            </a:r>
            <a:endParaRPr lang="th-TH" sz="3600" dirty="0">
              <a:latin typeface="Arial Rounded MT Bold" panose="020F0704030504030204" pitchFamily="34" charset="0"/>
              <a:ea typeface="Adobe Gothic Std B" panose="020B0800000000000000" pitchFamily="34" charset="-128"/>
            </a:endParaRPr>
          </a:p>
        </p:txBody>
      </p: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988BF733-7C52-4D51-9E83-9172B23F9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88" y="2970704"/>
            <a:ext cx="3295915" cy="2471936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CB4D2AB8-F376-47FB-9F2A-2A6BF35DEC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87" y="2956303"/>
            <a:ext cx="3315117" cy="2486338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08616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5FC5277-AB28-4A71-80F8-CC3392F45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89" y="188640"/>
            <a:ext cx="11033097" cy="2062261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F70FB223-BE06-43CF-BBEB-EEB66A4C5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90" y="2250901"/>
            <a:ext cx="11033096" cy="445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2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0A4AB02C-A3BA-4F26-B00C-DE845DC87BF7}"/>
              </a:ext>
            </a:extLst>
          </p:cNvPr>
          <p:cNvSpPr txBox="1"/>
          <p:nvPr/>
        </p:nvSpPr>
        <p:spPr>
          <a:xfrm>
            <a:off x="5230316" y="1790166"/>
            <a:ext cx="131321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Arial Rounded MT Bold" panose="020F0704030504030204" pitchFamily="34" charset="0"/>
                <a:ea typeface="Adobe Gothic Std B" panose="020B0800000000000000" pitchFamily="34" charset="-128"/>
              </a:rPr>
              <a:t>HOG</a:t>
            </a:r>
            <a:endParaRPr lang="th-TH" sz="3600" dirty="0">
              <a:latin typeface="Arial Rounded MT Bold" panose="020F070403050403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AFC2BE71-16CA-4EAD-BB51-262F7FF66E88}"/>
              </a:ext>
            </a:extLst>
          </p:cNvPr>
          <p:cNvSpPr txBox="1"/>
          <p:nvPr/>
        </p:nvSpPr>
        <p:spPr>
          <a:xfrm>
            <a:off x="2782044" y="564026"/>
            <a:ext cx="6912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ตัวอย่างรูปภาพที่ไม่สามารถ </a:t>
            </a:r>
            <a:r>
              <a:rPr lang="en-US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Crop </a:t>
            </a:r>
            <a:r>
              <a:rPr lang="th-TH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ได้</a:t>
            </a:r>
          </a:p>
        </p:txBody>
      </p:sp>
      <p:pic>
        <p:nvPicPr>
          <p:cNvPr id="5" name="รูปภาพ 4" descr="C:\Users\cotto\AppData\Local\Microsoft\Windows\INetCache\Content.Word\106-14.jpg">
            <a:extLst>
              <a:ext uri="{FF2B5EF4-FFF2-40B4-BE49-F238E27FC236}">
                <a16:creationId xmlns:a16="http://schemas.microsoft.com/office/drawing/2014/main" id="{FAFE2D83-EA02-4EE2-9FAB-B857FC73B7C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609" y="2852936"/>
            <a:ext cx="3050870" cy="225514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6" name="รูปภาพ 5" descr="C:\Users\cotto\AppData\Local\Microsoft\Windows\INetCache\Content.Word\109-14.jpg">
            <a:extLst>
              <a:ext uri="{FF2B5EF4-FFF2-40B4-BE49-F238E27FC236}">
                <a16:creationId xmlns:a16="http://schemas.microsoft.com/office/drawing/2014/main" id="{320AEE35-0E5C-4223-9941-05A1812276F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112" y="2852938"/>
            <a:ext cx="3096344" cy="225514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F01B371A-AD6A-4DD1-A6D8-FC24D56D44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089" y="2852936"/>
            <a:ext cx="3014727" cy="2261045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38857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757F0B7-A2FA-45C6-B259-148E61479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2278285"/>
            <a:ext cx="10990956" cy="4135772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3F82DBA-8D7E-4F03-AE31-3380BB32B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245910"/>
            <a:ext cx="10990955" cy="2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7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104834E4-E195-45BD-9755-4014770460D9}"/>
              </a:ext>
            </a:extLst>
          </p:cNvPr>
          <p:cNvSpPr txBox="1"/>
          <p:nvPr/>
        </p:nvSpPr>
        <p:spPr>
          <a:xfrm>
            <a:off x="4195024" y="1757137"/>
            <a:ext cx="340144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Arial Rounded MT Bold" panose="020F0704030504030204" pitchFamily="34" charset="0"/>
                <a:ea typeface="Adobe Gothic Std B" panose="020B0800000000000000" pitchFamily="34" charset="-128"/>
              </a:rPr>
              <a:t>Haar</a:t>
            </a:r>
            <a:r>
              <a:rPr lang="en-US" sz="3600" dirty="0">
                <a:latin typeface="Arial Rounded MT Bold" panose="020F0704030504030204" pitchFamily="34" charset="0"/>
                <a:ea typeface="Adobe Gothic Std B" panose="020B0800000000000000" pitchFamily="34" charset="-128"/>
              </a:rPr>
              <a:t> Cascade</a:t>
            </a:r>
            <a:endParaRPr lang="th-TH" sz="3600" dirty="0">
              <a:latin typeface="Arial Rounded MT Bold" panose="020F070403050403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E952C727-206E-4703-AB33-3E9A9719D93F}"/>
              </a:ext>
            </a:extLst>
          </p:cNvPr>
          <p:cNvSpPr txBox="1"/>
          <p:nvPr/>
        </p:nvSpPr>
        <p:spPr>
          <a:xfrm>
            <a:off x="2782044" y="589887"/>
            <a:ext cx="6912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ตัวอย่างรูปภาพที่ไม่สามารถ </a:t>
            </a:r>
            <a:r>
              <a:rPr lang="en-US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Crop </a:t>
            </a:r>
            <a:r>
              <a:rPr lang="th-TH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ได้</a:t>
            </a:r>
          </a:p>
        </p:txBody>
      </p:sp>
      <p:pic>
        <p:nvPicPr>
          <p:cNvPr id="5" name="รูปภาพ 4" descr="C:\Users\cotto\AppData\Local\Microsoft\Windows\INetCache\Content.Word\46-14.jpg">
            <a:extLst>
              <a:ext uri="{FF2B5EF4-FFF2-40B4-BE49-F238E27FC236}">
                <a16:creationId xmlns:a16="http://schemas.microsoft.com/office/drawing/2014/main" id="{C9C877E7-1956-4B52-8FEF-75EBD66CAEE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880" y="2780928"/>
            <a:ext cx="2952328" cy="223224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6" name="รูปภาพ 5" descr="C:\Users\cotto\AppData\Local\Microsoft\Windows\INetCache\Content.Word\47-14.jpg">
            <a:extLst>
              <a:ext uri="{FF2B5EF4-FFF2-40B4-BE49-F238E27FC236}">
                <a16:creationId xmlns:a16="http://schemas.microsoft.com/office/drawing/2014/main" id="{E66D209C-82E6-43E8-A98A-8AC978E6454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077" y="2780928"/>
            <a:ext cx="2969399" cy="223224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7" name="รูปภาพ 6" descr="C:\Users\cotto\AppData\Local\Microsoft\Windows\INetCache\Content.Word\49-14.jpg">
            <a:extLst>
              <a:ext uri="{FF2B5EF4-FFF2-40B4-BE49-F238E27FC236}">
                <a16:creationId xmlns:a16="http://schemas.microsoft.com/office/drawing/2014/main" id="{0E055C58-1632-49B6-AFAF-6D32F72691B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45" y="2780928"/>
            <a:ext cx="2982483" cy="223224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80034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8E109CC-085D-4A57-B247-7EEE1F8FB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404664"/>
            <a:ext cx="11578315" cy="608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0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5FCA2101-077E-4053-8C2B-F1CDBA990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1484784"/>
            <a:ext cx="11676402" cy="358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8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เทคโนโลยี 16 x 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253_TF02787990" id="{95A50E2A-AC5E-4DB4-9171-4DA4A2907034}" vid="{B3B71228-F1D8-43B6-9360-D9469D780E05}"/>
    </a:ext>
  </a:extLst>
</a:theme>
</file>

<file path=ppt/theme/theme2.xml><?xml version="1.0" encoding="utf-8"?>
<a:theme xmlns:a="http://schemas.openxmlformats.org/drawingml/2006/main" name="ธีมของ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ธีมของ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C67BEE-D13F-4BD2-98A5-34D8A0977F68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งานนำเสนอเส้นวงจรสามเส้น (หน้าจอกว้าง)</Template>
  <TotalTime>324</TotalTime>
  <Words>184</Words>
  <Application>Microsoft Office PowerPoint</Application>
  <PresentationFormat>กำหนดเอง</PresentationFormat>
  <Paragraphs>54</Paragraphs>
  <Slides>14</Slides>
  <Notes>7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22" baseType="lpstr">
      <vt:lpstr>Adobe Gothic Std B</vt:lpstr>
      <vt:lpstr>Arial</vt:lpstr>
      <vt:lpstr>Arial Rounded MT Bold</vt:lpstr>
      <vt:lpstr>Cordia New</vt:lpstr>
      <vt:lpstr>DilleniaUPC</vt:lpstr>
      <vt:lpstr>Leelawadee</vt:lpstr>
      <vt:lpstr>TH Sarabun New</vt:lpstr>
      <vt:lpstr>เทคโนโลยี 16 x 9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32</cp:revision>
  <dcterms:created xsi:type="dcterms:W3CDTF">2018-03-21T14:49:27Z</dcterms:created>
  <dcterms:modified xsi:type="dcterms:W3CDTF">2018-03-22T10:09:40Z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